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7" r:id="rId3"/>
    <p:sldId id="259" r:id="rId4"/>
    <p:sldId id="262" r:id="rId5"/>
    <p:sldId id="260" r:id="rId6"/>
    <p:sldId id="269" r:id="rId7"/>
    <p:sldId id="263" r:id="rId8"/>
    <p:sldId id="264" r:id="rId9"/>
    <p:sldId id="265" r:id="rId10"/>
    <p:sldId id="268" r:id="rId11"/>
    <p:sldId id="270" r:id="rId12"/>
    <p:sldId id="271" r:id="rId13"/>
    <p:sldId id="272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09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724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81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81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902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06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708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610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8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599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125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68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31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00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91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07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8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62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64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31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ADC9-F873-4542-8C76-65834A94E640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E175A-03F3-4DE5-9F57-CCB4AEB89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F7235-CA23-4DEE-BF44-0ABFE77A8EC7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21.04.2016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CCD4-1523-4AD8-A4BE-806D008CB4F8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854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03848" y="2499742"/>
            <a:ext cx="54006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i="1" dirty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представляет </a:t>
            </a:r>
            <a:r>
              <a:rPr lang="ru-RU" i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программу электронного заказа</a:t>
            </a:r>
            <a:endParaRPr lang="ru-RU" i="1" dirty="0">
              <a:ln w="1905">
                <a:noFill/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i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i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SQL</a:t>
            </a:r>
            <a:r>
              <a:rPr lang="ru-RU" i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-Автозаказ</a:t>
            </a:r>
            <a:r>
              <a:rPr lang="ru-RU" i="1" dirty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6645" y="3336835"/>
            <a:ext cx="7227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Данная версия имеет полный набор функциональности </a:t>
            </a:r>
          </a:p>
          <a:p>
            <a:pPr algn="r"/>
            <a:r>
              <a:rPr lang="ru-RU" i="1" dirty="0" smtClean="0">
                <a:ln w="1905">
                  <a:noFill/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основе клиент-серверной технологии.</a:t>
            </a:r>
            <a:endParaRPr lang="ru-RU" i="1" dirty="0">
              <a:ln w="1905">
                <a:noFill/>
              </a:ln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54854"/>
            <a:ext cx="5688632" cy="194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74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0551" y="134741"/>
            <a:ext cx="8267903" cy="4943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01970" y="51470"/>
            <a:ext cx="4446493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Настройка приоритетов поставщиков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61910" y="584561"/>
            <a:ext cx="4545505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Поставщики 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могут быть разбиты на 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приоритетные группы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11760" y="1086585"/>
            <a:ext cx="873097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157065" y="2339756"/>
            <a:ext cx="3240360" cy="83099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Внутри групп каждому поставщику может быть установлена виртуальная скидка. Сравнение цен будет происходить</a:t>
            </a:r>
          </a:p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учётом этой скидки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6545" y="2661759"/>
            <a:ext cx="2520280" cy="6750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95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5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25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8" grpId="1" animBg="1"/>
      <p:bldP spid="9" grpId="0" animBg="1"/>
      <p:bldP spid="10" grpId="0" animBg="1"/>
      <p:bldP spid="1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132" y="134741"/>
            <a:ext cx="8248741" cy="4943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97125" y="51470"/>
            <a:ext cx="3051338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Особые товары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4502" y="584561"/>
            <a:ext cx="3712913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отдельных товаров можно определить обязательного поставщика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26695" y="1086585"/>
            <a:ext cx="675075" cy="152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6545" y="1581640"/>
            <a:ext cx="7560840" cy="6750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1550" y="1238985"/>
            <a:ext cx="765085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55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25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8" grpId="1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26895" y="3246825"/>
            <a:ext cx="52470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В презентации описаны только основные функции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Для </a:t>
            </a:r>
            <a:r>
              <a:rPr lang="ru-RU" dirty="0">
                <a:solidFill>
                  <a:schemeClr val="bg1"/>
                </a:solidFill>
              </a:rPr>
              <a:t>получения более подробной информации обращайтесь по </a:t>
            </a:r>
            <a:r>
              <a:rPr lang="ru-RU" dirty="0" smtClean="0">
                <a:solidFill>
                  <a:schemeClr val="bg1"/>
                </a:solidFill>
              </a:rPr>
              <a:t>телефону: +7 (812) 230-06-86</a:t>
            </a:r>
            <a:endParaRPr lang="ru-RU" dirty="0">
              <a:solidFill>
                <a:schemeClr val="bg1"/>
              </a:solidFill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e-</a:t>
            </a:r>
            <a:r>
              <a:rPr lang="ru-RU" dirty="0" err="1" smtClean="0">
                <a:solidFill>
                  <a:schemeClr val="bg1"/>
                </a:solidFill>
              </a:rPr>
              <a:t>mail</a:t>
            </a:r>
            <a:r>
              <a:rPr lang="ru-RU" dirty="0">
                <a:solidFill>
                  <a:schemeClr val="bg1"/>
                </a:solidFill>
              </a:rPr>
              <a:t>: info@medline.spb.ru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www.</a:t>
            </a:r>
            <a:r>
              <a:rPr lang="ru-RU" dirty="0" smtClean="0">
                <a:solidFill>
                  <a:schemeClr val="bg1"/>
                </a:solidFill>
              </a:rPr>
              <a:t>medline-spb.ru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83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30160"/>
            <a:ext cx="8208911" cy="4919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36096" y="114186"/>
            <a:ext cx="3312368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Таблица перекодировки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061889"/>
            <a:ext cx="4032448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>
            <a:defPPr>
              <a:defRPr lang="ru-RU"/>
            </a:defPPr>
            <a:lvl1pPr lvl="0" algn="ctr">
              <a:defRPr sz="1200" b="1" ker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dirty="0"/>
              <a:t>Для работы программы необходимо сопоставление справочника товаров Аптеки с базой данных </a:t>
            </a:r>
            <a:r>
              <a:rPr lang="ru-RU" dirty="0" err="1"/>
              <a:t>Медлайна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66875" y="699542"/>
            <a:ext cx="13848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491880" y="699542"/>
            <a:ext cx="14568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860032" y="771550"/>
            <a:ext cx="1944216" cy="1152128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27584" y="1779662"/>
            <a:ext cx="4032448" cy="64633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>
            <a:defPPr>
              <a:defRPr lang="ru-RU"/>
            </a:defPPr>
            <a:lvl1pPr lvl="0" algn="ctr">
              <a:defRPr sz="1200" b="1" ker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pPr>
              <a:defRPr/>
            </a:pPr>
            <a:r>
              <a:rPr lang="ru-RU" dirty="0"/>
              <a:t>У каждой аптеки сети может быть свой справочник товаров или один для всех аптек (определяется в групповых настройках программы</a:t>
            </a:r>
            <a:r>
              <a:rPr lang="ru-RU" dirty="0" smtClean="0"/>
              <a:t>)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4860032" y="1523554"/>
            <a:ext cx="2457273" cy="1120204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7584" y="2661270"/>
            <a:ext cx="4032448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>
            <a:defPPr>
              <a:defRPr lang="ru-RU"/>
            </a:defPPr>
            <a:lvl1pPr lvl="0" algn="ctr">
              <a:defRPr sz="1200" b="1" ker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pPr>
              <a:defRPr/>
            </a:pPr>
            <a:r>
              <a:rPr lang="ru-RU" dirty="0" smtClean="0"/>
              <a:t>Товару можно присвоить признак «ЖНВЛС», чтобы его закупка происходила по особым правилам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84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5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1777"/>
            <a:ext cx="8208912" cy="4908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95936" y="51470"/>
            <a:ext cx="4752528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Меню Дефектуры – вкладка Обработка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843558"/>
            <a:ext cx="5328592" cy="10801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11560" y="502102"/>
            <a:ext cx="720080" cy="1974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07705" y="561042"/>
            <a:ext cx="2520279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Сводный прайс-лист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1785178"/>
            <a:ext cx="3168352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Автоматически заполненная </a:t>
            </a:r>
            <a:r>
              <a:rPr lang="ru-RU" sz="1200" b="1" kern="0" dirty="0" err="1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дефектура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2283718"/>
            <a:ext cx="7920880" cy="21602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012160" y="1317997"/>
            <a:ext cx="2520279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Приоритетные поставщики выбранного товара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03640" y="843122"/>
            <a:ext cx="2772816" cy="4329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47664" y="4659982"/>
            <a:ext cx="2304256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Посмотреть итог по фирмам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27584" y="4587974"/>
            <a:ext cx="648072" cy="2105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372200" y="4659982"/>
            <a:ext cx="1584176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Создать заказ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84046" y="4452026"/>
            <a:ext cx="648072" cy="2105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012160" y="1923677"/>
            <a:ext cx="2520280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Отредактировать </a:t>
            </a:r>
            <a:r>
              <a:rPr lang="ru-RU" sz="1200" b="1" kern="0" dirty="0" err="1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автозаполнение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931369" y="2076695"/>
            <a:ext cx="648072" cy="14157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73778" y="2076695"/>
            <a:ext cx="648072" cy="14157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21850" y="2076695"/>
            <a:ext cx="648072" cy="14157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851920" y="2076695"/>
            <a:ext cx="648072" cy="14157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508993" y="2076695"/>
            <a:ext cx="648072" cy="14157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6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750"/>
                            </p:stCondLst>
                            <p:childTnLst>
                              <p:par>
                                <p:cTn id="4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250"/>
                            </p:stCondLst>
                            <p:childTnLst>
                              <p:par>
                                <p:cTn id="54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750"/>
                            </p:stCondLst>
                            <p:childTnLst>
                              <p:par>
                                <p:cTn id="6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4250"/>
                            </p:stCondLst>
                            <p:childTnLst>
                              <p:par>
                                <p:cTn id="7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5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750"/>
                            </p:stCondLst>
                            <p:childTnLst>
                              <p:par>
                                <p:cTn id="8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7000"/>
                            </p:stCondLst>
                            <p:childTnLst>
                              <p:par>
                                <p:cTn id="9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4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4500"/>
                            </p:stCondLst>
                            <p:childTnLst>
                              <p:par>
                                <p:cTn id="1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7000"/>
                            </p:stCondLst>
                            <p:childTnLst>
                              <p:par>
                                <p:cTn id="131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" grpId="0" animBg="1"/>
      <p:bldP spid="2" grpId="1" animBg="1"/>
      <p:bldP spid="13" grpId="0" animBg="1"/>
      <p:bldP spid="14" grpId="0" animBg="1"/>
      <p:bldP spid="14" grpId="1" animBg="1"/>
      <p:bldP spid="15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4186"/>
            <a:ext cx="8280920" cy="495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31940" y="114186"/>
            <a:ext cx="4752528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Главное меню программы – пункт Заказы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195486"/>
            <a:ext cx="576064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483518"/>
            <a:ext cx="5760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15616" y="635918"/>
            <a:ext cx="5760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115616" y="788720"/>
            <a:ext cx="5760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15616" y="941120"/>
            <a:ext cx="5760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15616" y="1093520"/>
            <a:ext cx="5760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31940" y="681540"/>
            <a:ext cx="3123347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Программа позволяет 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обрабатывать </a:t>
            </a:r>
            <a:r>
              <a:rPr lang="ru-RU" sz="1200" b="1" kern="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сводные аптечные дефектуры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87624" y="195486"/>
            <a:ext cx="648072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56565" y="1350807"/>
            <a:ext cx="3123347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Сводная </a:t>
            </a:r>
            <a:r>
              <a:rPr lang="ru-RU" sz="1200" b="1" kern="0" dirty="0" err="1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дефектура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это заявка, в которой содержится потребность нескольких аптек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31940" y="1350806"/>
            <a:ext cx="3123347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Создание сводной </a:t>
            </a:r>
            <a:r>
              <a:rPr lang="ru-RU" sz="1200" b="1" kern="0" dirty="0" err="1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дефектуры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может осуществляться двумя способами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4617005" y="1941680"/>
            <a:ext cx="1" cy="651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552220" y="1941680"/>
            <a:ext cx="0" cy="651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71800" y="2751770"/>
            <a:ext cx="2191742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Отдельные файлы </a:t>
            </a:r>
          </a:p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 каждой аптеки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05581" y="2744801"/>
            <a:ext cx="3123347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Один файл с указанием названия или кода аптеки для каждой позиции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66955" y="3595250"/>
            <a:ext cx="3123347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err="1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Автозаполнение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происходит в соответствии с настройками выбранного 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профиля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66955" y="4326945"/>
            <a:ext cx="3123347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Создаётся сводный заказ, который поставщики получают от каждой аптеки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30" name="Левая фигурная скобка 29"/>
          <p:cNvSpPr/>
          <p:nvPr/>
        </p:nvSpPr>
        <p:spPr>
          <a:xfrm rot="16200000">
            <a:off x="5554495" y="2225926"/>
            <a:ext cx="270030" cy="22654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88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350" fill="hold">
                                          <p:stCondLst>
                                            <p:cond delay="3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350" fill="hold">
                                          <p:stCondLst>
                                            <p:cond delay="7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350" fill="hold">
                                          <p:stCondLst>
                                            <p:cond delay="10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35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75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25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75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25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375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425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750"/>
                            </p:stCondLst>
                            <p:childTnLst>
                              <p:par>
                                <p:cTn id="8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625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775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19" grpId="0" animBg="1"/>
      <p:bldP spid="20" grpId="0" animBg="1"/>
      <p:bldP spid="20" grpId="1" animBg="1"/>
      <p:bldP spid="13" grpId="0" animBg="1"/>
      <p:bldP spid="14" grpId="0" animBg="1"/>
      <p:bldP spid="22" grpId="0" animBg="1"/>
      <p:bldP spid="23" grpId="0" animBg="1"/>
      <p:bldP spid="27" grpId="0" animBg="1"/>
      <p:bldP spid="2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056" y="111777"/>
            <a:ext cx="8189887" cy="4908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88024" y="51470"/>
            <a:ext cx="3960440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Меню Сводные дефектуры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951570"/>
            <a:ext cx="5328592" cy="11251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41530" y="681540"/>
            <a:ext cx="999111" cy="1730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81690" y="854591"/>
            <a:ext cx="2520279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Сводный прайс-лист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1941680"/>
            <a:ext cx="3168352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Автоматически заполненная </a:t>
            </a:r>
            <a:r>
              <a:rPr lang="ru-RU" sz="1200" b="1" kern="0" dirty="0" err="1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дефектура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3" y="2481740"/>
            <a:ext cx="8064895" cy="196221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012160" y="1565379"/>
            <a:ext cx="2520279" cy="64633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Список 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аптек, в </a:t>
            </a:r>
            <a:r>
              <a:rPr lang="ru-RU" sz="1200" b="1" kern="0" dirty="0" err="1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дефектурах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которых содержится данная позиция сводной дефектуры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03640" y="843122"/>
            <a:ext cx="2772816" cy="6710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47664" y="4659982"/>
            <a:ext cx="2304256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Посмотреть итог по фирмам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27584" y="4587974"/>
            <a:ext cx="648072" cy="2105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372200" y="4659982"/>
            <a:ext cx="1584176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Создать заказ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84046" y="4461960"/>
            <a:ext cx="648072" cy="2105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75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7000"/>
                            </p:stCondLst>
                            <p:childTnLst>
                              <p:par>
                                <p:cTn id="6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7500"/>
                            </p:stCondLst>
                            <p:childTnLst>
                              <p:par>
                                <p:cTn id="70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" grpId="0" animBg="1"/>
      <p:bldP spid="2" grpId="1" animBg="1"/>
      <p:bldP spid="13" grpId="0" animBg="1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3478"/>
            <a:ext cx="8280920" cy="495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16016" y="51470"/>
            <a:ext cx="4032448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Меню Дефектуры – вкладка Заказ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483518"/>
            <a:ext cx="4525578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Количество товара 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заказе можно скорректировать вручную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0192" y="3651870"/>
            <a:ext cx="2304256" cy="64633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Или перераспределить весь заказ одного поставщика на других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7812360" y="4227934"/>
            <a:ext cx="36004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8964" y="1228162"/>
            <a:ext cx="4332310" cy="23497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71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18" y="123478"/>
            <a:ext cx="830013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39952" y="114186"/>
            <a:ext cx="4608512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Главное меню программы – пункт </a:t>
            </a:r>
            <a:r>
              <a:rPr lang="ru-RU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Сервис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23728" y="209042"/>
            <a:ext cx="648072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2306" y="496689"/>
            <a:ext cx="54752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512306" y="649089"/>
            <a:ext cx="54752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12306" y="801489"/>
            <a:ext cx="119559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12306" y="936848"/>
            <a:ext cx="7635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12306" y="1059582"/>
            <a:ext cx="97957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512306" y="1203598"/>
            <a:ext cx="187220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512306" y="1311610"/>
            <a:ext cx="97957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12306" y="1442830"/>
            <a:ext cx="61953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512306" y="1595056"/>
            <a:ext cx="105158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01770" y="1761660"/>
            <a:ext cx="69154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53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75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25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75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114504"/>
            <a:ext cx="8325925" cy="498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12060" y="51470"/>
            <a:ext cx="3636403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М</a:t>
            </a:r>
            <a:r>
              <a:rPr kumimoji="0" lang="ru-RU" sz="1800" b="1" i="0" u="none" strike="noStrike" kern="0" cap="none" spc="0" normalizeH="0" baseline="0" noProof="0" dirty="0" err="1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еню</a:t>
            </a: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ru-RU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Сервис </a:t>
            </a: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– пункт </a:t>
            </a:r>
            <a:r>
              <a:rPr lang="ru-RU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Настройки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1530" y="501105"/>
            <a:ext cx="648072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470266" y="483518"/>
            <a:ext cx="4248472" cy="2769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Настройки определяются для группы аптек одного профиля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1940" y="935309"/>
            <a:ext cx="4248472" cy="64633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каждого профиля могут быть определены 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свои правила 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обработки </a:t>
            </a:r>
            <a:r>
              <a:rPr lang="ru-RU" sz="1200" b="1" kern="0" dirty="0" err="1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дефектур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свои поставщики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свои перечни </a:t>
            </a:r>
            <a:r>
              <a:rPr lang="ru-RU" sz="1200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обязательных </a:t>
            </a:r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товаров и другие настройки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60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8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540" y="134741"/>
            <a:ext cx="8325925" cy="4943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12060" y="51470"/>
            <a:ext cx="3636403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М</a:t>
            </a:r>
            <a:r>
              <a:rPr kumimoji="0" lang="ru-RU" sz="1800" b="1" i="0" u="none" strike="noStrike" kern="0" cap="none" spc="0" normalizeH="0" baseline="0" noProof="0" dirty="0" err="1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еню</a:t>
            </a: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ru-RU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Сервис </a:t>
            </a:r>
            <a:r>
              <a:rPr kumimoji="0" lang="ru-RU" sz="1800" b="1" i="0" u="none" strike="noStrike" kern="0" cap="none" spc="0" normalizeH="0" baseline="0" noProof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– пункт </a:t>
            </a:r>
            <a:r>
              <a:rPr lang="ru-RU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Настройки</a:t>
            </a:r>
            <a:endParaRPr kumimoji="0" lang="ru-RU" sz="18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73678" y="546525"/>
            <a:ext cx="648072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626895" y="483518"/>
            <a:ext cx="4050450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Индивидуальные настройки</a:t>
            </a:r>
          </a:p>
          <a:p>
            <a:pPr lvl="0" algn="ctr"/>
            <a:r>
              <a:rPr lang="ru-RU" sz="1200" b="1" kern="0" dirty="0" smtClean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каждого пользователя или группы пользователей</a:t>
            </a:r>
            <a:endParaRPr kumimoji="0" lang="ru-RU" sz="1200" b="1" i="0" u="none" strike="noStrike" kern="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71600" y="546525"/>
            <a:ext cx="702078" cy="1678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30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25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6" grpId="0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316</Words>
  <Application>Microsoft Office PowerPoint</Application>
  <PresentationFormat>Экран (16:9)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Mariya S. Ryavkina</dc:creator>
  <cp:lastModifiedBy>Mariya S. Ryavkina</cp:lastModifiedBy>
  <cp:revision>45</cp:revision>
  <dcterms:created xsi:type="dcterms:W3CDTF">2016-03-30T10:41:45Z</dcterms:created>
  <dcterms:modified xsi:type="dcterms:W3CDTF">2016-04-21T14:25:34Z</dcterms:modified>
</cp:coreProperties>
</file>