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7" r:id="rId3"/>
    <p:sldId id="259" r:id="rId4"/>
    <p:sldId id="262" r:id="rId5"/>
    <p:sldId id="260" r:id="rId6"/>
    <p:sldId id="269" r:id="rId7"/>
    <p:sldId id="263" r:id="rId8"/>
    <p:sldId id="264" r:id="rId9"/>
    <p:sldId id="265" r:id="rId10"/>
    <p:sldId id="268" r:id="rId11"/>
    <p:sldId id="270" r:id="rId12"/>
    <p:sldId id="271" r:id="rId13"/>
    <p:sldId id="272" r:id="rId14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2" y="-30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ADC9-F873-4542-8C76-65834A94E640}" type="datetimeFigureOut">
              <a:rPr lang="ru-RU" smtClean="0"/>
              <a:t>21.04.2016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E175A-03F3-4DE5-9F57-CCB4AEB89E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7096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ADC9-F873-4542-8C76-65834A94E640}" type="datetimeFigureOut">
              <a:rPr lang="ru-RU" smtClean="0"/>
              <a:t>21.04.2016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E175A-03F3-4DE5-9F57-CCB4AEB89E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183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ADC9-F873-4542-8C76-65834A94E640}" type="datetimeFigureOut">
              <a:rPr lang="ru-RU" smtClean="0"/>
              <a:t>21.04.2016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E175A-03F3-4DE5-9F57-CCB4AEB89E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47241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F7235-CA23-4DEE-BF44-0ABFE77A8EC7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21.04.2016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CCD4-1523-4AD8-A4BE-806D008CB4F8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265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F7235-CA23-4DEE-BF44-0ABFE77A8EC7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21.04.2016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CCD4-1523-4AD8-A4BE-806D008CB4F8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8810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F7235-CA23-4DEE-BF44-0ABFE77A8EC7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21.04.2016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CCD4-1523-4AD8-A4BE-806D008CB4F8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26813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F7235-CA23-4DEE-BF44-0ABFE77A8EC7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21.04.2016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CCD4-1523-4AD8-A4BE-806D008CB4F8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9023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F7235-CA23-4DEE-BF44-0ABFE77A8EC7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21.04.2016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CCD4-1523-4AD8-A4BE-806D008CB4F8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5062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F7235-CA23-4DEE-BF44-0ABFE77A8EC7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21.04.2016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CCD4-1523-4AD8-A4BE-806D008CB4F8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7088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F7235-CA23-4DEE-BF44-0ABFE77A8EC7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21.04.2016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CCD4-1523-4AD8-A4BE-806D008CB4F8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92610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F7235-CA23-4DEE-BF44-0ABFE77A8EC7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21.04.2016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CCD4-1523-4AD8-A4BE-806D008CB4F8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382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ADC9-F873-4542-8C76-65834A94E640}" type="datetimeFigureOut">
              <a:rPr lang="ru-RU" smtClean="0"/>
              <a:t>21.04.2016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E175A-03F3-4DE5-9F57-CCB4AEB89E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15992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F7235-CA23-4DEE-BF44-0ABFE77A8EC7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21.04.2016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CCD4-1523-4AD8-A4BE-806D008CB4F8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11259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F7235-CA23-4DEE-BF44-0ABFE77A8EC7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21.04.2016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CCD4-1523-4AD8-A4BE-806D008CB4F8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48680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F7235-CA23-4DEE-BF44-0ABFE77A8EC7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21.04.2016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CCD4-1523-4AD8-A4BE-806D008CB4F8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316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ADC9-F873-4542-8C76-65834A94E640}" type="datetimeFigureOut">
              <a:rPr lang="ru-RU" smtClean="0"/>
              <a:t>21.04.2016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E175A-03F3-4DE5-9F57-CCB4AEB89E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2005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ADC9-F873-4542-8C76-65834A94E640}" type="datetimeFigureOut">
              <a:rPr lang="ru-RU" smtClean="0"/>
              <a:t>21.04.2016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E175A-03F3-4DE5-9F57-CCB4AEB89E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8911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ADC9-F873-4542-8C76-65834A94E640}" type="datetimeFigureOut">
              <a:rPr lang="ru-RU" smtClean="0"/>
              <a:t>21.04.2016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E175A-03F3-4DE5-9F57-CCB4AEB89E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6072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ADC9-F873-4542-8C76-65834A94E640}" type="datetimeFigureOut">
              <a:rPr lang="ru-RU" smtClean="0"/>
              <a:t>21.04.2016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E175A-03F3-4DE5-9F57-CCB4AEB89E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183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ADC9-F873-4542-8C76-65834A94E640}" type="datetimeFigureOut">
              <a:rPr lang="ru-RU" smtClean="0"/>
              <a:t>21.04.2016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E175A-03F3-4DE5-9F57-CCB4AEB89E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7621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ADC9-F873-4542-8C76-65834A94E640}" type="datetimeFigureOut">
              <a:rPr lang="ru-RU" smtClean="0"/>
              <a:t>21.04.2016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E175A-03F3-4DE5-9F57-CCB4AEB89E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7646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ADC9-F873-4542-8C76-65834A94E640}" type="datetimeFigureOut">
              <a:rPr lang="ru-RU" smtClean="0"/>
              <a:t>21.04.2016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E175A-03F3-4DE5-9F57-CCB4AEB89E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6315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ADC9-F873-4542-8C76-65834A94E640}" type="datetimeFigureOut">
              <a:rPr lang="ru-RU" smtClean="0"/>
              <a:t>21.04.2016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E175A-03F3-4DE5-9F57-CCB4AEB89E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435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F7235-CA23-4DEE-BF44-0ABFE77A8EC7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21.04.2016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1CCD4-1523-4AD8-A4BE-806D008CB4F8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78546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203848" y="2499742"/>
            <a:ext cx="5400600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ru-RU" i="1" dirty="0">
                <a:ln w="1905">
                  <a:noFill/>
                </a:ln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представляет </a:t>
            </a:r>
            <a:r>
              <a:rPr lang="ru-RU" i="1" dirty="0" smtClean="0">
                <a:ln w="1905">
                  <a:noFill/>
                </a:ln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программу электронного заказа</a:t>
            </a:r>
            <a:endParaRPr lang="ru-RU" i="1" dirty="0">
              <a:ln w="1905">
                <a:noFill/>
              </a:ln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ru-RU" i="1" dirty="0" smtClean="0">
                <a:ln w="1905">
                  <a:noFill/>
                </a:ln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en-US" i="1" dirty="0" smtClean="0">
                <a:ln w="1905">
                  <a:noFill/>
                </a:ln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SQL</a:t>
            </a:r>
            <a:r>
              <a:rPr lang="ru-RU" i="1" dirty="0" smtClean="0">
                <a:ln w="1905">
                  <a:noFill/>
                </a:ln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-Автозаказ</a:t>
            </a:r>
            <a:r>
              <a:rPr lang="ru-RU" i="1" dirty="0">
                <a:ln w="1905">
                  <a:noFill/>
                </a:ln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376645" y="3336835"/>
            <a:ext cx="72278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i="1" dirty="0" smtClean="0">
                <a:ln w="1905">
                  <a:noFill/>
                </a:ln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Данная версия имеет полный набор функциональности </a:t>
            </a:r>
          </a:p>
          <a:p>
            <a:pPr algn="r"/>
            <a:r>
              <a:rPr lang="ru-RU" i="1" dirty="0" smtClean="0">
                <a:ln w="1905">
                  <a:noFill/>
                </a:ln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на основе клиент-серверной технологии.</a:t>
            </a:r>
            <a:endParaRPr lang="ru-RU" i="1" dirty="0">
              <a:ln w="1905">
                <a:noFill/>
              </a:ln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354854"/>
            <a:ext cx="5688632" cy="1941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1742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0551" y="134741"/>
            <a:ext cx="8267903" cy="49435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301970" y="51470"/>
            <a:ext cx="4446493" cy="369332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/>
            </a:solidFill>
            <a:prstDash val="solid"/>
          </a:ln>
          <a:effectLst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kern="0" dirty="0" smtClean="0">
                <a:ln w="1905">
                  <a:noFill/>
                </a:ln>
                <a:solidFill>
                  <a:srgbClr val="1F497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Настройка приоритетов поставщиков</a:t>
            </a:r>
            <a:endParaRPr kumimoji="0" lang="ru-RU" sz="1800" b="1" i="0" u="none" strike="noStrike" kern="0" cap="none" spc="0" normalizeH="0" baseline="0" noProof="0" dirty="0">
              <a:ln w="1905">
                <a:noFill/>
              </a:ln>
              <a:solidFill>
                <a:srgbClr val="1F497D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61910" y="584561"/>
            <a:ext cx="4545505" cy="276999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/>
            </a:solidFill>
            <a:prstDash val="solid"/>
          </a:ln>
          <a:effectLst/>
        </p:spPr>
        <p:txBody>
          <a:bodyPr wrap="square" rtlCol="0">
            <a:spAutoFit/>
          </a:bodyPr>
          <a:lstStyle/>
          <a:p>
            <a:pPr lvl="0" algn="ctr"/>
            <a:r>
              <a:rPr lang="ru-RU" sz="1200" b="1" kern="0" dirty="0" smtClean="0">
                <a:ln w="1905">
                  <a:noFill/>
                </a:ln>
                <a:solidFill>
                  <a:srgbClr val="1F497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Поставщики </a:t>
            </a:r>
            <a:r>
              <a:rPr lang="ru-RU" sz="1200" b="1" kern="0" dirty="0">
                <a:ln w="1905">
                  <a:noFill/>
                </a:ln>
                <a:solidFill>
                  <a:srgbClr val="1F497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могут быть разбиты на </a:t>
            </a:r>
            <a:r>
              <a:rPr lang="ru-RU" sz="1200" b="1" kern="0" dirty="0" smtClean="0">
                <a:ln w="1905">
                  <a:noFill/>
                </a:ln>
                <a:solidFill>
                  <a:srgbClr val="1F497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приоритетные группы</a:t>
            </a:r>
            <a:endParaRPr kumimoji="0" lang="ru-RU" sz="1200" b="1" i="0" u="none" strike="noStrike" kern="0" cap="none" spc="0" normalizeH="0" baseline="0" noProof="0" dirty="0">
              <a:ln w="1905">
                <a:noFill/>
              </a:ln>
              <a:solidFill>
                <a:srgbClr val="1F497D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411760" y="1086585"/>
            <a:ext cx="873097" cy="18002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5157065" y="2339756"/>
            <a:ext cx="3240360" cy="830997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/>
            </a:solidFill>
            <a:prstDash val="solid"/>
          </a:ln>
          <a:effectLst/>
        </p:spPr>
        <p:txBody>
          <a:bodyPr wrap="square" rtlCol="0">
            <a:spAutoFit/>
          </a:bodyPr>
          <a:lstStyle/>
          <a:p>
            <a:pPr lvl="0" algn="ctr"/>
            <a:r>
              <a:rPr lang="ru-RU" sz="1200" b="1" kern="0" dirty="0" smtClean="0">
                <a:ln w="1905">
                  <a:noFill/>
                </a:ln>
                <a:solidFill>
                  <a:srgbClr val="1F497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Внутри групп каждому поставщику может быть установлена виртуальная скидка. Сравнение цен будет происходить</a:t>
            </a:r>
          </a:p>
          <a:p>
            <a:pPr lvl="0" algn="ctr"/>
            <a:r>
              <a:rPr lang="ru-RU" sz="1200" b="1" kern="0" dirty="0" smtClean="0">
                <a:ln w="1905">
                  <a:noFill/>
                </a:ln>
                <a:solidFill>
                  <a:srgbClr val="1F497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 учётом этой скидки</a:t>
            </a:r>
            <a:endParaRPr kumimoji="0" lang="ru-RU" sz="1200" b="1" i="0" u="none" strike="noStrike" kern="0" cap="none" spc="0" normalizeH="0" baseline="0" noProof="0" dirty="0">
              <a:ln w="1905">
                <a:noFill/>
              </a:ln>
              <a:solidFill>
                <a:srgbClr val="1F497D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76545" y="2661759"/>
            <a:ext cx="2520280" cy="67507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4954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25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250"/>
                            </p:stCondLst>
                            <p:childTnLst>
                              <p:par>
                                <p:cTn id="2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250"/>
                            </p:stCondLst>
                            <p:childTnLst>
                              <p:par>
                                <p:cTn id="3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  <p:bldP spid="8" grpId="1" animBg="1"/>
      <p:bldP spid="9" grpId="0" animBg="1"/>
      <p:bldP spid="10" grpId="0" animBg="1"/>
      <p:bldP spid="10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0132" y="134741"/>
            <a:ext cx="8248741" cy="49435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697125" y="51470"/>
            <a:ext cx="3051338" cy="369332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/>
            </a:solidFill>
            <a:prstDash val="solid"/>
          </a:ln>
          <a:effectLst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kern="0" dirty="0" smtClean="0">
                <a:ln w="1905">
                  <a:noFill/>
                </a:ln>
                <a:solidFill>
                  <a:srgbClr val="1F497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Особые товары</a:t>
            </a:r>
            <a:endParaRPr kumimoji="0" lang="ru-RU" sz="1800" b="1" i="0" u="none" strike="noStrike" kern="0" cap="none" spc="0" normalizeH="0" baseline="0" noProof="0" dirty="0">
              <a:ln w="1905">
                <a:noFill/>
              </a:ln>
              <a:solidFill>
                <a:srgbClr val="1F497D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94502" y="584561"/>
            <a:ext cx="3712913" cy="461665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/>
            </a:solidFill>
            <a:prstDash val="solid"/>
          </a:ln>
          <a:effectLst/>
        </p:spPr>
        <p:txBody>
          <a:bodyPr wrap="square" rtlCol="0">
            <a:spAutoFit/>
          </a:bodyPr>
          <a:lstStyle/>
          <a:p>
            <a:pPr lvl="0" algn="ctr"/>
            <a:r>
              <a:rPr lang="ru-RU" sz="1200" b="1" kern="0" dirty="0" smtClean="0">
                <a:ln w="1905">
                  <a:noFill/>
                </a:ln>
                <a:solidFill>
                  <a:srgbClr val="1F497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Для отдельных товаров можно определить обязательного поставщика</a:t>
            </a:r>
            <a:endParaRPr kumimoji="0" lang="ru-RU" sz="1200" b="1" i="0" u="none" strike="noStrike" kern="0" cap="none" spc="0" normalizeH="0" baseline="0" noProof="0" dirty="0">
              <a:ln w="1905">
                <a:noFill/>
              </a:ln>
              <a:solidFill>
                <a:srgbClr val="1F497D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826695" y="1086585"/>
            <a:ext cx="675075" cy="1524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76545" y="1581640"/>
            <a:ext cx="7560840" cy="67507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21550" y="1238985"/>
            <a:ext cx="765085" cy="18002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9554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25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250"/>
                            </p:stCondLst>
                            <p:childTnLst>
                              <p:par>
                                <p:cTn id="2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250"/>
                            </p:stCondLst>
                            <p:childTnLst>
                              <p:par>
                                <p:cTn id="2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  <p:bldP spid="8" grpId="1" animBg="1"/>
      <p:bldP spid="10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626895" y="3246825"/>
            <a:ext cx="524707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 smtClean="0">
                <a:solidFill>
                  <a:schemeClr val="bg1"/>
                </a:solidFill>
              </a:rPr>
              <a:t>В презентации описаны только основные функции</a:t>
            </a:r>
            <a:r>
              <a:rPr lang="en-US" dirty="0">
                <a:solidFill>
                  <a:schemeClr val="bg1"/>
                </a:solidFill>
              </a:rPr>
              <a:t>.</a:t>
            </a:r>
            <a:endParaRPr lang="ru-RU" dirty="0" smtClean="0">
              <a:solidFill>
                <a:schemeClr val="bg1"/>
              </a:solidFill>
            </a:endParaRPr>
          </a:p>
          <a:p>
            <a:pPr algn="r"/>
            <a:r>
              <a:rPr lang="ru-RU" dirty="0" smtClean="0">
                <a:solidFill>
                  <a:schemeClr val="bg1"/>
                </a:solidFill>
              </a:rPr>
              <a:t>Для </a:t>
            </a:r>
            <a:r>
              <a:rPr lang="ru-RU" dirty="0">
                <a:solidFill>
                  <a:schemeClr val="bg1"/>
                </a:solidFill>
              </a:rPr>
              <a:t>получения более подробной информации обращайтесь по </a:t>
            </a:r>
            <a:r>
              <a:rPr lang="ru-RU" dirty="0" smtClean="0">
                <a:solidFill>
                  <a:schemeClr val="bg1"/>
                </a:solidFill>
              </a:rPr>
              <a:t>телефону: +7 (812) 230-06-86</a:t>
            </a:r>
            <a:endParaRPr lang="ru-RU" dirty="0">
              <a:solidFill>
                <a:schemeClr val="bg1"/>
              </a:solidFill>
            </a:endParaRPr>
          </a:p>
          <a:p>
            <a:pPr algn="r"/>
            <a:r>
              <a:rPr lang="ru-RU" dirty="0" smtClean="0">
                <a:solidFill>
                  <a:schemeClr val="bg1"/>
                </a:solidFill>
              </a:rPr>
              <a:t>e-</a:t>
            </a:r>
            <a:r>
              <a:rPr lang="ru-RU" dirty="0" err="1" smtClean="0">
                <a:solidFill>
                  <a:schemeClr val="bg1"/>
                </a:solidFill>
              </a:rPr>
              <a:t>mail</a:t>
            </a:r>
            <a:r>
              <a:rPr lang="ru-RU" dirty="0">
                <a:solidFill>
                  <a:schemeClr val="bg1"/>
                </a:solidFill>
              </a:rPr>
              <a:t>: info@medline.spb.ru</a:t>
            </a:r>
          </a:p>
          <a:p>
            <a:pPr algn="r"/>
            <a:r>
              <a:rPr lang="en-US" dirty="0" smtClean="0">
                <a:solidFill>
                  <a:schemeClr val="bg1"/>
                </a:solidFill>
              </a:rPr>
              <a:t>www.</a:t>
            </a:r>
            <a:r>
              <a:rPr lang="ru-RU" dirty="0" smtClean="0">
                <a:solidFill>
                  <a:schemeClr val="bg1"/>
                </a:solidFill>
              </a:rPr>
              <a:t>medline-spb.ru 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830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130160"/>
            <a:ext cx="8208911" cy="4919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436096" y="114186"/>
            <a:ext cx="3312368" cy="369332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/>
            </a:solidFill>
            <a:prstDash val="solid"/>
          </a:ln>
          <a:effectLst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 smtClean="0">
                <a:ln w="1905">
                  <a:noFill/>
                </a:ln>
                <a:solidFill>
                  <a:srgbClr val="1F497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Calibri"/>
                <a:ea typeface="+mn-ea"/>
                <a:cs typeface="+mn-cs"/>
              </a:rPr>
              <a:t>Таблица перекодировки</a:t>
            </a:r>
            <a:endParaRPr kumimoji="0" lang="ru-RU" sz="1800" b="1" i="0" u="none" strike="noStrike" kern="0" cap="none" spc="0" normalizeH="0" baseline="0" noProof="0" dirty="0">
              <a:ln w="1905">
                <a:noFill/>
              </a:ln>
              <a:solidFill>
                <a:srgbClr val="1F497D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84" y="1061889"/>
            <a:ext cx="4032448" cy="461665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/>
            </a:solidFill>
            <a:prstDash val="solid"/>
          </a:ln>
          <a:effectLst/>
        </p:spPr>
        <p:txBody>
          <a:bodyPr wrap="square" rtlCol="0">
            <a:spAutoFit/>
          </a:bodyPr>
          <a:lstStyle>
            <a:defPPr>
              <a:defRPr lang="ru-RU"/>
            </a:defPPr>
            <a:lvl1pPr lvl="0" algn="ctr">
              <a:defRPr sz="1200" b="1" kern="0">
                <a:ln w="1905">
                  <a:noFill/>
                </a:ln>
                <a:solidFill>
                  <a:srgbClr val="1F497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</a:lstStyle>
          <a:p>
            <a:r>
              <a:rPr lang="ru-RU" dirty="0"/>
              <a:t>Для работы программы необходимо сопоставление справочника товаров Аптеки с базой данных </a:t>
            </a:r>
            <a:r>
              <a:rPr lang="ru-RU" dirty="0" err="1"/>
              <a:t>Медлайна</a:t>
            </a:r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666875" y="699542"/>
            <a:ext cx="138484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491880" y="699542"/>
            <a:ext cx="1456853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4860032" y="771550"/>
            <a:ext cx="1944216" cy="1152128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27584" y="1779662"/>
            <a:ext cx="4032448" cy="646331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/>
            </a:solidFill>
            <a:prstDash val="solid"/>
          </a:ln>
          <a:effectLst/>
        </p:spPr>
        <p:txBody>
          <a:bodyPr wrap="square" rtlCol="0">
            <a:spAutoFit/>
          </a:bodyPr>
          <a:lstStyle>
            <a:defPPr>
              <a:defRPr lang="ru-RU"/>
            </a:defPPr>
            <a:lvl1pPr lvl="0" algn="ctr">
              <a:defRPr sz="1200" b="1" kern="0">
                <a:ln w="1905">
                  <a:noFill/>
                </a:ln>
                <a:solidFill>
                  <a:srgbClr val="1F497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</a:lstStyle>
          <a:p>
            <a:pPr>
              <a:defRPr/>
            </a:pPr>
            <a:r>
              <a:rPr lang="ru-RU" dirty="0"/>
              <a:t>У каждой аптеки сети может быть свой справочник товаров или один для всех аптек (определяется в групповых настройках программы</a:t>
            </a:r>
            <a:r>
              <a:rPr lang="ru-RU" dirty="0" smtClean="0"/>
              <a:t>)</a:t>
            </a:r>
            <a:endParaRPr lang="ru-RU" dirty="0"/>
          </a:p>
        </p:txBody>
      </p:sp>
      <p:cxnSp>
        <p:nvCxnSpPr>
          <p:cNvPr id="16" name="Прямая со стрелкой 15"/>
          <p:cNvCxnSpPr/>
          <p:nvPr/>
        </p:nvCxnSpPr>
        <p:spPr>
          <a:xfrm flipV="1">
            <a:off x="4860032" y="1523554"/>
            <a:ext cx="2457273" cy="1120204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827584" y="2661270"/>
            <a:ext cx="4032448" cy="461665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/>
            </a:solidFill>
            <a:prstDash val="solid"/>
          </a:ln>
          <a:effectLst/>
        </p:spPr>
        <p:txBody>
          <a:bodyPr wrap="square" rtlCol="0">
            <a:spAutoFit/>
          </a:bodyPr>
          <a:lstStyle>
            <a:defPPr>
              <a:defRPr lang="ru-RU"/>
            </a:defPPr>
            <a:lvl1pPr lvl="0" algn="ctr">
              <a:defRPr sz="1200" b="1" kern="0">
                <a:ln w="1905">
                  <a:noFill/>
                </a:ln>
                <a:solidFill>
                  <a:srgbClr val="1F497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</a:lstStyle>
          <a:p>
            <a:pPr>
              <a:defRPr/>
            </a:pPr>
            <a:r>
              <a:rPr lang="ru-RU" dirty="0" smtClean="0"/>
              <a:t>Товару можно присвоить признак «ЖНВЛС», чтобы его закупка происходила по особым правилам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8842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000"/>
                            </p:stCondLst>
                            <p:childTnLst>
                              <p:par>
                                <p:cTn id="3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15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1777"/>
            <a:ext cx="8208912" cy="49082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995936" y="51470"/>
            <a:ext cx="4752528" cy="369332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/>
            </a:solidFill>
            <a:prstDash val="solid"/>
          </a:ln>
          <a:effectLst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 smtClean="0">
                <a:ln w="1905">
                  <a:noFill/>
                </a:ln>
                <a:solidFill>
                  <a:srgbClr val="1F497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Calibri"/>
                <a:ea typeface="+mn-ea"/>
                <a:cs typeface="+mn-cs"/>
              </a:rPr>
              <a:t>Меню Дефектуры – вкладка Обработка</a:t>
            </a:r>
            <a:endParaRPr kumimoji="0" lang="ru-RU" sz="1800" b="1" i="0" u="none" strike="noStrike" kern="0" cap="none" spc="0" normalizeH="0" baseline="0" noProof="0" dirty="0">
              <a:ln w="1905">
                <a:noFill/>
              </a:ln>
              <a:solidFill>
                <a:srgbClr val="1F497D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67544" y="843558"/>
            <a:ext cx="5328592" cy="108012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611560" y="502102"/>
            <a:ext cx="720080" cy="1974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907705" y="561042"/>
            <a:ext cx="2520279" cy="276999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/>
            </a:solidFill>
            <a:prstDash val="solid"/>
          </a:ln>
          <a:effectLst/>
        </p:spPr>
        <p:txBody>
          <a:bodyPr wrap="square" rtlCol="0">
            <a:spAutoFit/>
          </a:bodyPr>
          <a:lstStyle/>
          <a:p>
            <a:pPr lvl="0" algn="ctr"/>
            <a:r>
              <a:rPr lang="ru-RU" sz="1200" b="1" kern="0" dirty="0" smtClean="0">
                <a:ln w="1905">
                  <a:noFill/>
                </a:ln>
                <a:solidFill>
                  <a:srgbClr val="1F497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Сводный прайс-лист</a:t>
            </a:r>
            <a:endParaRPr kumimoji="0" lang="ru-RU" sz="1200" b="1" i="0" u="none" strike="noStrike" kern="0" cap="none" spc="0" normalizeH="0" baseline="0" noProof="0" dirty="0">
              <a:ln w="1905">
                <a:noFill/>
              </a:ln>
              <a:solidFill>
                <a:srgbClr val="1F497D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19672" y="1785178"/>
            <a:ext cx="3168352" cy="276999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/>
            </a:solidFill>
            <a:prstDash val="solid"/>
          </a:ln>
          <a:effectLst/>
        </p:spPr>
        <p:txBody>
          <a:bodyPr wrap="square" rtlCol="0">
            <a:spAutoFit/>
          </a:bodyPr>
          <a:lstStyle/>
          <a:p>
            <a:pPr lvl="0" algn="ctr"/>
            <a:r>
              <a:rPr lang="ru-RU" sz="1200" b="1" kern="0" dirty="0" smtClean="0">
                <a:ln w="1905">
                  <a:noFill/>
                </a:ln>
                <a:solidFill>
                  <a:srgbClr val="1F497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Автоматически заполненная </a:t>
            </a:r>
            <a:r>
              <a:rPr lang="ru-RU" sz="1200" b="1" kern="0" dirty="0" err="1" smtClean="0">
                <a:ln w="1905">
                  <a:noFill/>
                </a:ln>
                <a:solidFill>
                  <a:srgbClr val="1F497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дефектура</a:t>
            </a:r>
            <a:endParaRPr kumimoji="0" lang="ru-RU" sz="1200" b="1" i="0" u="none" strike="noStrike" kern="0" cap="none" spc="0" normalizeH="0" baseline="0" noProof="0" dirty="0">
              <a:ln w="1905">
                <a:noFill/>
              </a:ln>
              <a:solidFill>
                <a:srgbClr val="1F497D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67544" y="2283718"/>
            <a:ext cx="7920880" cy="216024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6012160" y="1317997"/>
            <a:ext cx="2520279" cy="461665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/>
            </a:solidFill>
            <a:prstDash val="solid"/>
          </a:ln>
          <a:effectLst/>
        </p:spPr>
        <p:txBody>
          <a:bodyPr wrap="square" rtlCol="0">
            <a:spAutoFit/>
          </a:bodyPr>
          <a:lstStyle/>
          <a:p>
            <a:pPr lvl="0" algn="ctr"/>
            <a:r>
              <a:rPr lang="ru-RU" sz="1200" b="1" kern="0" dirty="0" smtClean="0">
                <a:ln w="1905">
                  <a:noFill/>
                </a:ln>
                <a:solidFill>
                  <a:srgbClr val="1F497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Приоритетные поставщики выбранного товара</a:t>
            </a:r>
            <a:endParaRPr kumimoji="0" lang="ru-RU" sz="1200" b="1" i="0" u="none" strike="noStrike" kern="0" cap="none" spc="0" normalizeH="0" baseline="0" noProof="0" dirty="0">
              <a:ln w="1905">
                <a:noFill/>
              </a:ln>
              <a:solidFill>
                <a:srgbClr val="1F497D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903640" y="843122"/>
            <a:ext cx="2772816" cy="432919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547664" y="4659982"/>
            <a:ext cx="2304256" cy="276999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/>
            </a:solidFill>
            <a:prstDash val="solid"/>
          </a:ln>
          <a:effectLst/>
        </p:spPr>
        <p:txBody>
          <a:bodyPr wrap="square" rtlCol="0">
            <a:spAutoFit/>
          </a:bodyPr>
          <a:lstStyle/>
          <a:p>
            <a:pPr lvl="0" algn="ctr"/>
            <a:r>
              <a:rPr lang="ru-RU" sz="1200" b="1" kern="0" dirty="0" smtClean="0">
                <a:ln w="1905">
                  <a:noFill/>
                </a:ln>
                <a:solidFill>
                  <a:srgbClr val="1F497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Посмотреть итог по фирмам</a:t>
            </a:r>
            <a:endParaRPr kumimoji="0" lang="ru-RU" sz="1200" b="1" i="0" u="none" strike="noStrike" kern="0" cap="none" spc="0" normalizeH="0" baseline="0" noProof="0" dirty="0">
              <a:ln w="1905">
                <a:noFill/>
              </a:ln>
              <a:solidFill>
                <a:srgbClr val="1F497D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827584" y="4587974"/>
            <a:ext cx="648072" cy="210507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6372200" y="4659982"/>
            <a:ext cx="1584176" cy="276999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/>
            </a:solidFill>
            <a:prstDash val="solid"/>
          </a:ln>
          <a:effectLst/>
        </p:spPr>
        <p:txBody>
          <a:bodyPr wrap="square" rtlCol="0">
            <a:spAutoFit/>
          </a:bodyPr>
          <a:lstStyle/>
          <a:p>
            <a:pPr lvl="0" algn="ctr"/>
            <a:r>
              <a:rPr lang="ru-RU" sz="1200" b="1" kern="0" dirty="0" smtClean="0">
                <a:ln w="1905">
                  <a:noFill/>
                </a:ln>
                <a:solidFill>
                  <a:srgbClr val="1F497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Создать заказ</a:t>
            </a:r>
            <a:endParaRPr kumimoji="0" lang="ru-RU" sz="1200" b="1" i="0" u="none" strike="noStrike" kern="0" cap="none" spc="0" normalizeH="0" baseline="0" noProof="0" dirty="0">
              <a:ln w="1905">
                <a:noFill/>
              </a:ln>
              <a:solidFill>
                <a:srgbClr val="1F497D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984046" y="4452026"/>
            <a:ext cx="648072" cy="210507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6012160" y="1923677"/>
            <a:ext cx="2520280" cy="276999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/>
            </a:solidFill>
            <a:prstDash val="solid"/>
          </a:ln>
          <a:effectLst/>
        </p:spPr>
        <p:txBody>
          <a:bodyPr wrap="square" rtlCol="0">
            <a:spAutoFit/>
          </a:bodyPr>
          <a:lstStyle/>
          <a:p>
            <a:pPr lvl="0" algn="ctr"/>
            <a:r>
              <a:rPr lang="ru-RU" sz="1200" b="1" kern="0" dirty="0" smtClean="0">
                <a:ln w="1905">
                  <a:noFill/>
                </a:ln>
                <a:solidFill>
                  <a:srgbClr val="1F497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Отредактировать </a:t>
            </a:r>
            <a:r>
              <a:rPr lang="ru-RU" sz="1200" b="1" kern="0" dirty="0" err="1" smtClean="0">
                <a:ln w="1905">
                  <a:noFill/>
                </a:ln>
                <a:solidFill>
                  <a:srgbClr val="1F497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автозаполнение</a:t>
            </a:r>
            <a:endParaRPr kumimoji="0" lang="ru-RU" sz="1200" b="1" i="0" u="none" strike="noStrike" kern="0" cap="none" spc="0" normalizeH="0" baseline="0" noProof="0" dirty="0">
              <a:ln w="1905">
                <a:noFill/>
              </a:ln>
              <a:solidFill>
                <a:srgbClr val="1F497D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931369" y="2076695"/>
            <a:ext cx="648072" cy="141576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573778" y="2076695"/>
            <a:ext cx="648072" cy="141576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221850" y="2076695"/>
            <a:ext cx="648072" cy="141576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851920" y="2076695"/>
            <a:ext cx="648072" cy="141576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508993" y="2076695"/>
            <a:ext cx="648072" cy="141576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4663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5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5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9500"/>
                            </p:stCondLst>
                            <p:childTnLst>
                              <p:par>
                                <p:cTn id="3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9750"/>
                            </p:stCondLst>
                            <p:childTnLst>
                              <p:par>
                                <p:cTn id="43" presetID="3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6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8" dur="25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1000"/>
                            </p:stCondLst>
                            <p:childTnLst>
                              <p:par>
                                <p:cTn id="5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1250"/>
                            </p:stCondLst>
                            <p:childTnLst>
                              <p:par>
                                <p:cTn id="54" presetID="3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6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7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8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9" dur="25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2500"/>
                            </p:stCondLst>
                            <p:childTnLst>
                              <p:par>
                                <p:cTn id="6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2750"/>
                            </p:stCondLst>
                            <p:childTnLst>
                              <p:par>
                                <p:cTn id="65" presetID="3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8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9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0" dur="25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4000"/>
                            </p:stCondLst>
                            <p:childTnLst>
                              <p:par>
                                <p:cTn id="7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4250"/>
                            </p:stCondLst>
                            <p:childTnLst>
                              <p:par>
                                <p:cTn id="76" presetID="3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8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9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0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1" dur="25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5500"/>
                            </p:stCondLst>
                            <p:childTnLst>
                              <p:par>
                                <p:cTn id="8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5750"/>
                            </p:stCondLst>
                            <p:childTnLst>
                              <p:par>
                                <p:cTn id="87" presetID="3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9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0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1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2" dur="25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7000"/>
                            </p:stCondLst>
                            <p:childTnLst>
                              <p:par>
                                <p:cTn id="9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9000"/>
                            </p:stCondLst>
                            <p:childTnLst>
                              <p:par>
                                <p:cTn id="10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0000"/>
                            </p:stCondLst>
                            <p:childTnLst>
                              <p:par>
                                <p:cTn id="10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2000"/>
                            </p:stCondLst>
                            <p:childTnLst>
                              <p:par>
                                <p:cTn id="11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22500"/>
                            </p:stCondLst>
                            <p:childTnLst>
                              <p:par>
                                <p:cTn id="114" presetID="3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5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6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7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8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9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4500"/>
                            </p:stCondLst>
                            <p:childTnLst>
                              <p:par>
                                <p:cTn id="1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26500"/>
                            </p:stCondLst>
                            <p:childTnLst>
                              <p:par>
                                <p:cTn id="12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7000"/>
                            </p:stCondLst>
                            <p:childTnLst>
                              <p:par>
                                <p:cTn id="131" presetID="3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2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3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4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5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6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2" grpId="0" animBg="1"/>
      <p:bldP spid="2" grpId="1" animBg="1"/>
      <p:bldP spid="13" grpId="0" animBg="1"/>
      <p:bldP spid="14" grpId="0" animBg="1"/>
      <p:bldP spid="14" grpId="1" animBg="1"/>
      <p:bldP spid="15" grpId="0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4186"/>
            <a:ext cx="8280920" cy="4957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031940" y="114186"/>
            <a:ext cx="4752528" cy="369332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/>
            </a:solidFill>
            <a:prstDash val="solid"/>
          </a:ln>
          <a:effectLst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 smtClean="0">
                <a:ln w="1905">
                  <a:noFill/>
                </a:ln>
                <a:solidFill>
                  <a:srgbClr val="1F497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Calibri"/>
                <a:ea typeface="+mn-ea"/>
                <a:cs typeface="+mn-cs"/>
              </a:rPr>
              <a:t>Главное меню программы – пункт Заказы</a:t>
            </a:r>
            <a:endParaRPr kumimoji="0" lang="ru-RU" sz="1800" b="1" i="0" u="none" strike="noStrike" kern="0" cap="none" spc="0" normalizeH="0" baseline="0" noProof="0" dirty="0">
              <a:ln w="1905">
                <a:noFill/>
              </a:ln>
              <a:solidFill>
                <a:srgbClr val="1F497D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55576" y="195486"/>
            <a:ext cx="576064" cy="18002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115616" y="483518"/>
            <a:ext cx="576064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115616" y="635918"/>
            <a:ext cx="576064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1115616" y="788720"/>
            <a:ext cx="576064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115616" y="941120"/>
            <a:ext cx="576064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115616" y="1093520"/>
            <a:ext cx="576064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031940" y="681540"/>
            <a:ext cx="3123347" cy="461665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/>
            </a:solidFill>
            <a:prstDash val="solid"/>
          </a:ln>
          <a:effectLst/>
        </p:spPr>
        <p:txBody>
          <a:bodyPr wrap="square" rtlCol="0">
            <a:spAutoFit/>
          </a:bodyPr>
          <a:lstStyle/>
          <a:p>
            <a:pPr lvl="0" algn="ctr"/>
            <a:r>
              <a:rPr lang="ru-RU" sz="1200" b="1" kern="0" dirty="0" smtClean="0">
                <a:ln w="1905">
                  <a:noFill/>
                </a:ln>
                <a:solidFill>
                  <a:srgbClr val="1F497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Программа позволяет </a:t>
            </a:r>
            <a:r>
              <a:rPr lang="ru-RU" sz="1200" b="1" kern="0" dirty="0">
                <a:ln w="1905">
                  <a:noFill/>
                </a:ln>
                <a:solidFill>
                  <a:srgbClr val="1F497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обрабатывать </a:t>
            </a:r>
            <a:r>
              <a:rPr lang="ru-RU" sz="1200" b="1" kern="0" dirty="0" smtClean="0">
                <a:ln w="1905">
                  <a:noFill/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сводные аптечные дефектуры</a:t>
            </a:r>
            <a:endParaRPr kumimoji="0" lang="ru-RU" sz="1200" b="1" i="0" u="none" strike="noStrike" kern="0" cap="none" spc="0" normalizeH="0" baseline="0" noProof="0" dirty="0">
              <a:ln w="1905">
                <a:noFill/>
              </a:ln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Calibri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187624" y="195486"/>
            <a:ext cx="648072" cy="18002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656565" y="1350807"/>
            <a:ext cx="3123347" cy="461665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/>
            </a:solidFill>
            <a:prstDash val="solid"/>
          </a:ln>
          <a:effectLst/>
        </p:spPr>
        <p:txBody>
          <a:bodyPr wrap="square" rtlCol="0">
            <a:spAutoFit/>
          </a:bodyPr>
          <a:lstStyle/>
          <a:p>
            <a:pPr lvl="0" algn="ctr"/>
            <a:r>
              <a:rPr lang="ru-RU" sz="1200" b="1" kern="0" dirty="0" smtClean="0">
                <a:ln w="1905">
                  <a:noFill/>
                </a:ln>
                <a:solidFill>
                  <a:srgbClr val="1F497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Сводная </a:t>
            </a:r>
            <a:r>
              <a:rPr lang="ru-RU" sz="1200" b="1" kern="0" dirty="0" err="1" smtClean="0">
                <a:ln w="1905">
                  <a:noFill/>
                </a:ln>
                <a:solidFill>
                  <a:srgbClr val="1F497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дефектура</a:t>
            </a:r>
            <a:r>
              <a:rPr lang="ru-RU" sz="1200" b="1" kern="0" dirty="0" smtClean="0">
                <a:ln w="1905">
                  <a:noFill/>
                </a:ln>
                <a:solidFill>
                  <a:srgbClr val="1F497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– это заявка, в которой содержится потребность нескольких аптек</a:t>
            </a:r>
            <a:endParaRPr kumimoji="0" lang="ru-RU" sz="1200" b="1" i="0" u="none" strike="noStrike" kern="0" cap="none" spc="0" normalizeH="0" baseline="0" noProof="0" dirty="0">
              <a:ln w="1905">
                <a:noFill/>
              </a:ln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Calibri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031940" y="1350806"/>
            <a:ext cx="3123347" cy="461665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/>
            </a:solidFill>
            <a:prstDash val="solid"/>
          </a:ln>
          <a:effectLst/>
        </p:spPr>
        <p:txBody>
          <a:bodyPr wrap="square" rtlCol="0">
            <a:spAutoFit/>
          </a:bodyPr>
          <a:lstStyle/>
          <a:p>
            <a:pPr lvl="0" algn="ctr"/>
            <a:r>
              <a:rPr lang="ru-RU" sz="1200" b="1" kern="0" dirty="0" smtClean="0">
                <a:ln w="1905">
                  <a:noFill/>
                </a:ln>
                <a:solidFill>
                  <a:srgbClr val="1F497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Создание сводной </a:t>
            </a:r>
            <a:r>
              <a:rPr lang="ru-RU" sz="1200" b="1" kern="0" dirty="0" err="1" smtClean="0">
                <a:ln w="1905">
                  <a:noFill/>
                </a:ln>
                <a:solidFill>
                  <a:srgbClr val="1F497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дефектуры</a:t>
            </a:r>
            <a:r>
              <a:rPr lang="ru-RU" sz="1200" b="1" kern="0" dirty="0" smtClean="0">
                <a:ln w="1905">
                  <a:noFill/>
                </a:ln>
                <a:solidFill>
                  <a:srgbClr val="1F497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может осуществляться двумя способами</a:t>
            </a:r>
            <a:endParaRPr kumimoji="0" lang="ru-RU" sz="1200" b="1" i="0" u="none" strike="noStrike" kern="0" cap="none" spc="0" normalizeH="0" baseline="0" noProof="0" dirty="0">
              <a:ln w="1905">
                <a:noFill/>
              </a:ln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Calibri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4617005" y="1941680"/>
            <a:ext cx="1" cy="6510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6552220" y="1941680"/>
            <a:ext cx="0" cy="6510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771800" y="2751770"/>
            <a:ext cx="2191742" cy="461665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/>
            </a:solidFill>
            <a:prstDash val="solid"/>
          </a:ln>
          <a:effectLst/>
        </p:spPr>
        <p:txBody>
          <a:bodyPr wrap="square" rtlCol="0">
            <a:spAutoFit/>
          </a:bodyPr>
          <a:lstStyle/>
          <a:p>
            <a:pPr lvl="0" algn="ctr"/>
            <a:r>
              <a:rPr lang="ru-RU" sz="1200" b="1" kern="0" dirty="0" smtClean="0">
                <a:ln w="1905">
                  <a:noFill/>
                </a:ln>
                <a:solidFill>
                  <a:srgbClr val="1F497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Отдельные файлы </a:t>
            </a:r>
          </a:p>
          <a:p>
            <a:pPr lvl="0" algn="ctr"/>
            <a:r>
              <a:rPr lang="ru-RU" sz="1200" b="1" kern="0" dirty="0" smtClean="0">
                <a:ln w="1905">
                  <a:noFill/>
                </a:ln>
                <a:solidFill>
                  <a:srgbClr val="1F497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от каждой аптеки</a:t>
            </a:r>
            <a:endParaRPr kumimoji="0" lang="ru-RU" sz="1200" b="1" i="0" u="none" strike="noStrike" kern="0" cap="none" spc="0" normalizeH="0" baseline="0" noProof="0" dirty="0">
              <a:ln w="1905">
                <a:noFill/>
              </a:ln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Calibri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305581" y="2744801"/>
            <a:ext cx="3123347" cy="461665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/>
            </a:solidFill>
            <a:prstDash val="solid"/>
          </a:ln>
          <a:effectLst/>
        </p:spPr>
        <p:txBody>
          <a:bodyPr wrap="square" rtlCol="0">
            <a:spAutoFit/>
          </a:bodyPr>
          <a:lstStyle/>
          <a:p>
            <a:pPr lvl="0" algn="ctr"/>
            <a:r>
              <a:rPr lang="ru-RU" sz="1200" b="1" kern="0" dirty="0" smtClean="0">
                <a:ln w="1905">
                  <a:noFill/>
                </a:ln>
                <a:solidFill>
                  <a:srgbClr val="1F497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Один файл с указанием названия или кода аптеки для каждой позиции</a:t>
            </a:r>
            <a:endParaRPr kumimoji="0" lang="ru-RU" sz="1200" b="1" i="0" u="none" strike="noStrike" kern="0" cap="none" spc="0" normalizeH="0" baseline="0" noProof="0" dirty="0">
              <a:ln w="1905">
                <a:noFill/>
              </a:ln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Calibri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166955" y="3595250"/>
            <a:ext cx="3123347" cy="461665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/>
            </a:solidFill>
            <a:prstDash val="solid"/>
          </a:ln>
          <a:effectLst/>
        </p:spPr>
        <p:txBody>
          <a:bodyPr wrap="square" rtlCol="0">
            <a:spAutoFit/>
          </a:bodyPr>
          <a:lstStyle/>
          <a:p>
            <a:pPr lvl="0" algn="ctr"/>
            <a:r>
              <a:rPr lang="ru-RU" sz="1200" b="1" kern="0" dirty="0" err="1" smtClean="0">
                <a:ln w="1905">
                  <a:noFill/>
                </a:ln>
                <a:solidFill>
                  <a:srgbClr val="1F497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Автозаполнение</a:t>
            </a:r>
            <a:r>
              <a:rPr lang="ru-RU" sz="1200" b="1" kern="0" dirty="0">
                <a:ln w="1905">
                  <a:noFill/>
                </a:ln>
                <a:solidFill>
                  <a:srgbClr val="1F497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происходит в соответствии с настройками выбранного </a:t>
            </a:r>
            <a:r>
              <a:rPr lang="ru-RU" sz="1200" b="1" kern="0" dirty="0" smtClean="0">
                <a:ln w="1905">
                  <a:noFill/>
                </a:ln>
                <a:solidFill>
                  <a:srgbClr val="1F497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профиля</a:t>
            </a:r>
            <a:endParaRPr kumimoji="0" lang="ru-RU" sz="1200" b="1" i="0" u="none" strike="noStrike" kern="0" cap="none" spc="0" normalizeH="0" baseline="0" noProof="0" dirty="0">
              <a:ln w="1905">
                <a:noFill/>
              </a:ln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Calibri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166955" y="4326945"/>
            <a:ext cx="3123347" cy="461665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/>
            </a:solidFill>
            <a:prstDash val="solid"/>
          </a:ln>
          <a:effectLst/>
        </p:spPr>
        <p:txBody>
          <a:bodyPr wrap="square" rtlCol="0">
            <a:spAutoFit/>
          </a:bodyPr>
          <a:lstStyle/>
          <a:p>
            <a:pPr lvl="0" algn="ctr"/>
            <a:r>
              <a:rPr lang="ru-RU" sz="1200" b="1" kern="0" dirty="0" smtClean="0">
                <a:ln w="1905">
                  <a:noFill/>
                </a:ln>
                <a:solidFill>
                  <a:srgbClr val="1F497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Создаётся сводный заказ, который поставщики получают от каждой аптеки</a:t>
            </a:r>
            <a:endParaRPr kumimoji="0" lang="ru-RU" sz="1200" b="1" i="0" u="none" strike="noStrike" kern="0" cap="none" spc="0" normalizeH="0" baseline="0" noProof="0" dirty="0">
              <a:ln w="1905">
                <a:noFill/>
              </a:ln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Calibri"/>
            </a:endParaRPr>
          </a:p>
        </p:txBody>
      </p:sp>
      <p:sp>
        <p:nvSpPr>
          <p:cNvPr id="30" name="Левая фигурная скобка 29"/>
          <p:cNvSpPr/>
          <p:nvPr/>
        </p:nvSpPr>
        <p:spPr>
          <a:xfrm rot="16200000">
            <a:off x="5554495" y="2225926"/>
            <a:ext cx="270030" cy="226548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6888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250"/>
                            </p:stCondLst>
                            <p:childTnLst>
                              <p:par>
                                <p:cTn id="1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500"/>
                            </p:stCondLst>
                            <p:childTnLst>
                              <p:par>
                                <p:cTn id="4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3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8" dur="1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350" fill="hold">
                                          <p:stCondLst>
                                            <p:cond delay="3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0" dur="350" fill="hold">
                                          <p:stCondLst>
                                            <p:cond delay="7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350" fill="hold">
                                          <p:stCondLst>
                                            <p:cond delay="10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2" dur="35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8750"/>
                            </p:stCondLst>
                            <p:childTnLst>
                              <p:par>
                                <p:cTn id="5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250"/>
                            </p:stCondLst>
                            <p:childTnLst>
                              <p:par>
                                <p:cTn id="6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1750"/>
                            </p:stCondLst>
                            <p:childTnLst>
                              <p:par>
                                <p:cTn id="6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2250"/>
                            </p:stCondLst>
                            <p:childTnLst>
                              <p:par>
                                <p:cTn id="7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3750"/>
                            </p:stCondLst>
                            <p:childTnLst>
                              <p:par>
                                <p:cTn id="7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4250"/>
                            </p:stCondLst>
                            <p:childTnLst>
                              <p:par>
                                <p:cTn id="8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5750"/>
                            </p:stCondLst>
                            <p:childTnLst>
                              <p:par>
                                <p:cTn id="8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6250"/>
                            </p:stCondLst>
                            <p:childTnLst>
                              <p:par>
                                <p:cTn id="9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7750"/>
                            </p:stCondLst>
                            <p:childTnLst>
                              <p:par>
                                <p:cTn id="9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4" grpId="1" animBg="1"/>
      <p:bldP spid="19" grpId="0" animBg="1"/>
      <p:bldP spid="20" grpId="0" animBg="1"/>
      <p:bldP spid="20" grpId="1" animBg="1"/>
      <p:bldP spid="13" grpId="0" animBg="1"/>
      <p:bldP spid="14" grpId="0" animBg="1"/>
      <p:bldP spid="22" grpId="0" animBg="1"/>
      <p:bldP spid="23" grpId="0" animBg="1"/>
      <p:bldP spid="27" grpId="0" animBg="1"/>
      <p:bldP spid="28" grpId="0" animBg="1"/>
      <p:bldP spid="3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7056" y="111777"/>
            <a:ext cx="8189887" cy="49082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788024" y="51470"/>
            <a:ext cx="3960440" cy="369332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/>
            </a:solidFill>
            <a:prstDash val="solid"/>
          </a:ln>
          <a:effectLst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 smtClean="0">
                <a:ln w="1905">
                  <a:noFill/>
                </a:ln>
                <a:solidFill>
                  <a:srgbClr val="1F497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Calibri"/>
                <a:ea typeface="+mn-ea"/>
                <a:cs typeface="+mn-cs"/>
              </a:rPr>
              <a:t>Меню Сводные дефектуры</a:t>
            </a:r>
            <a:endParaRPr kumimoji="0" lang="ru-RU" sz="1800" b="1" i="0" u="none" strike="noStrike" kern="0" cap="none" spc="0" normalizeH="0" baseline="0" noProof="0" dirty="0">
              <a:ln w="1905">
                <a:noFill/>
              </a:ln>
              <a:solidFill>
                <a:srgbClr val="1F497D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67544" y="951570"/>
            <a:ext cx="5328592" cy="112512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41530" y="681540"/>
            <a:ext cx="999111" cy="17305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781690" y="854591"/>
            <a:ext cx="2520279" cy="276999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/>
            </a:solidFill>
            <a:prstDash val="solid"/>
          </a:ln>
          <a:effectLst/>
        </p:spPr>
        <p:txBody>
          <a:bodyPr wrap="square" rtlCol="0">
            <a:spAutoFit/>
          </a:bodyPr>
          <a:lstStyle/>
          <a:p>
            <a:pPr lvl="0" algn="ctr"/>
            <a:r>
              <a:rPr lang="ru-RU" sz="1200" b="1" kern="0" dirty="0" smtClean="0">
                <a:ln w="1905">
                  <a:noFill/>
                </a:ln>
                <a:solidFill>
                  <a:srgbClr val="1F497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Сводный прайс-лист</a:t>
            </a:r>
            <a:endParaRPr kumimoji="0" lang="ru-RU" sz="1200" b="1" i="0" u="none" strike="noStrike" kern="0" cap="none" spc="0" normalizeH="0" baseline="0" noProof="0" dirty="0">
              <a:ln w="1905">
                <a:noFill/>
              </a:ln>
              <a:solidFill>
                <a:srgbClr val="1F497D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19672" y="1941680"/>
            <a:ext cx="3168352" cy="276999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/>
            </a:solidFill>
            <a:prstDash val="solid"/>
          </a:ln>
          <a:effectLst/>
        </p:spPr>
        <p:txBody>
          <a:bodyPr wrap="square" rtlCol="0">
            <a:spAutoFit/>
          </a:bodyPr>
          <a:lstStyle/>
          <a:p>
            <a:pPr lvl="0" algn="ctr"/>
            <a:r>
              <a:rPr lang="ru-RU" sz="1200" b="1" kern="0" dirty="0" smtClean="0">
                <a:ln w="1905">
                  <a:noFill/>
                </a:ln>
                <a:solidFill>
                  <a:srgbClr val="1F497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Автоматически заполненная </a:t>
            </a:r>
            <a:r>
              <a:rPr lang="ru-RU" sz="1200" b="1" kern="0" dirty="0" err="1" smtClean="0">
                <a:ln w="1905">
                  <a:noFill/>
                </a:ln>
                <a:solidFill>
                  <a:srgbClr val="1F497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дефектура</a:t>
            </a:r>
            <a:endParaRPr kumimoji="0" lang="ru-RU" sz="1200" b="1" i="0" u="none" strike="noStrike" kern="0" cap="none" spc="0" normalizeH="0" baseline="0" noProof="0" dirty="0">
              <a:ln w="1905">
                <a:noFill/>
              </a:ln>
              <a:solidFill>
                <a:srgbClr val="1F497D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67543" y="2481740"/>
            <a:ext cx="8064895" cy="196221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6012160" y="1565379"/>
            <a:ext cx="2520279" cy="646331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/>
            </a:solidFill>
            <a:prstDash val="solid"/>
          </a:ln>
          <a:effectLst/>
        </p:spPr>
        <p:txBody>
          <a:bodyPr wrap="square" rtlCol="0">
            <a:spAutoFit/>
          </a:bodyPr>
          <a:lstStyle/>
          <a:p>
            <a:pPr lvl="0" algn="ctr"/>
            <a:r>
              <a:rPr lang="ru-RU" sz="1200" b="1" kern="0" dirty="0" smtClean="0">
                <a:ln w="1905">
                  <a:noFill/>
                </a:ln>
                <a:solidFill>
                  <a:srgbClr val="1F497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Список </a:t>
            </a:r>
            <a:r>
              <a:rPr lang="ru-RU" sz="1200" b="1" kern="0" dirty="0">
                <a:ln w="1905">
                  <a:noFill/>
                </a:ln>
                <a:solidFill>
                  <a:srgbClr val="1F497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аптек, в </a:t>
            </a:r>
            <a:r>
              <a:rPr lang="ru-RU" sz="1200" b="1" kern="0" dirty="0" err="1">
                <a:ln w="1905">
                  <a:noFill/>
                </a:ln>
                <a:solidFill>
                  <a:srgbClr val="1F497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дефектурах</a:t>
            </a:r>
            <a:r>
              <a:rPr lang="ru-RU" sz="1200" b="1" kern="0" dirty="0">
                <a:ln w="1905">
                  <a:noFill/>
                </a:ln>
                <a:solidFill>
                  <a:srgbClr val="1F497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которых содержится данная позиция сводной дефектуры</a:t>
            </a:r>
            <a:endParaRPr kumimoji="0" lang="ru-RU" sz="1200" b="1" i="0" u="none" strike="noStrike" kern="0" cap="none" spc="0" normalizeH="0" baseline="0" noProof="0" dirty="0">
              <a:ln w="1905">
                <a:noFill/>
              </a:ln>
              <a:solidFill>
                <a:srgbClr val="1F497D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903640" y="843122"/>
            <a:ext cx="2772816" cy="67101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547664" y="4659982"/>
            <a:ext cx="2304256" cy="276999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/>
            </a:solidFill>
            <a:prstDash val="solid"/>
          </a:ln>
          <a:effectLst/>
        </p:spPr>
        <p:txBody>
          <a:bodyPr wrap="square" rtlCol="0">
            <a:spAutoFit/>
          </a:bodyPr>
          <a:lstStyle/>
          <a:p>
            <a:pPr lvl="0" algn="ctr"/>
            <a:r>
              <a:rPr lang="ru-RU" sz="1200" b="1" kern="0" dirty="0" smtClean="0">
                <a:ln w="1905">
                  <a:noFill/>
                </a:ln>
                <a:solidFill>
                  <a:srgbClr val="1F497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Посмотреть итог по фирмам</a:t>
            </a:r>
            <a:endParaRPr kumimoji="0" lang="ru-RU" sz="1200" b="1" i="0" u="none" strike="noStrike" kern="0" cap="none" spc="0" normalizeH="0" baseline="0" noProof="0" dirty="0">
              <a:ln w="1905">
                <a:noFill/>
              </a:ln>
              <a:solidFill>
                <a:srgbClr val="1F497D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827584" y="4587974"/>
            <a:ext cx="648072" cy="210507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6372200" y="4659982"/>
            <a:ext cx="1584176" cy="276999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/>
            </a:solidFill>
            <a:prstDash val="solid"/>
          </a:ln>
          <a:effectLst/>
        </p:spPr>
        <p:txBody>
          <a:bodyPr wrap="square" rtlCol="0">
            <a:spAutoFit/>
          </a:bodyPr>
          <a:lstStyle/>
          <a:p>
            <a:pPr lvl="0" algn="ctr"/>
            <a:r>
              <a:rPr lang="ru-RU" sz="1200" b="1" kern="0" dirty="0" smtClean="0">
                <a:ln w="1905">
                  <a:noFill/>
                </a:ln>
                <a:solidFill>
                  <a:srgbClr val="1F497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Создать заказ</a:t>
            </a:r>
            <a:endParaRPr kumimoji="0" lang="ru-RU" sz="1200" b="1" i="0" u="none" strike="noStrike" kern="0" cap="none" spc="0" normalizeH="0" baseline="0" noProof="0" dirty="0">
              <a:ln w="1905">
                <a:noFill/>
              </a:ln>
              <a:solidFill>
                <a:srgbClr val="1F497D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984046" y="4461960"/>
            <a:ext cx="648072" cy="210507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3752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5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5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95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500"/>
                            </p:stCondLst>
                            <p:childTnLst>
                              <p:par>
                                <p:cTn id="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2500"/>
                            </p:stCondLst>
                            <p:childTnLst>
                              <p:par>
                                <p:cTn id="4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3000"/>
                            </p:stCondLst>
                            <p:childTnLst>
                              <p:par>
                                <p:cTn id="53" presetID="3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4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6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8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000"/>
                            </p:stCondLst>
                            <p:childTnLst>
                              <p:par>
                                <p:cTn id="6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7000"/>
                            </p:stCondLst>
                            <p:childTnLst>
                              <p:par>
                                <p:cTn id="6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7500"/>
                            </p:stCondLst>
                            <p:childTnLst>
                              <p:par>
                                <p:cTn id="70" presetID="3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1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2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3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4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5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2" grpId="0" animBg="1"/>
      <p:bldP spid="2" grpId="1" animBg="1"/>
      <p:bldP spid="13" grpId="0" animBg="1"/>
      <p:bldP spid="14" grpId="0" animBg="1"/>
      <p:bldP spid="14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23478"/>
            <a:ext cx="8280920" cy="495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716016" y="51470"/>
            <a:ext cx="4032448" cy="369332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/>
            </a:solidFill>
            <a:prstDash val="solid"/>
          </a:ln>
          <a:effectLst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 smtClean="0">
                <a:ln w="1905">
                  <a:noFill/>
                </a:ln>
                <a:solidFill>
                  <a:srgbClr val="1F497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Calibri"/>
                <a:ea typeface="+mn-ea"/>
                <a:cs typeface="+mn-cs"/>
              </a:rPr>
              <a:t>Меню Дефектуры – вкладка Заказ</a:t>
            </a:r>
            <a:endParaRPr kumimoji="0" lang="ru-RU" sz="1800" b="1" i="0" u="none" strike="noStrike" kern="0" cap="none" spc="0" normalizeH="0" baseline="0" noProof="0" dirty="0">
              <a:ln w="1905">
                <a:noFill/>
              </a:ln>
              <a:solidFill>
                <a:srgbClr val="1F497D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35696" y="483518"/>
            <a:ext cx="4525578" cy="276999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/>
            </a:solidFill>
            <a:prstDash val="solid"/>
          </a:ln>
          <a:effectLst/>
        </p:spPr>
        <p:txBody>
          <a:bodyPr wrap="square" rtlCol="0">
            <a:spAutoFit/>
          </a:bodyPr>
          <a:lstStyle/>
          <a:p>
            <a:pPr lvl="0" algn="ctr"/>
            <a:r>
              <a:rPr lang="ru-RU" sz="1200" b="1" kern="0" dirty="0" smtClean="0">
                <a:ln w="1905">
                  <a:noFill/>
                </a:ln>
                <a:solidFill>
                  <a:srgbClr val="1F497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Количество товара </a:t>
            </a:r>
            <a:r>
              <a:rPr lang="ru-RU" sz="1200" b="1" kern="0" dirty="0">
                <a:ln w="1905">
                  <a:noFill/>
                </a:ln>
                <a:solidFill>
                  <a:srgbClr val="1F497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</a:t>
            </a:r>
            <a:r>
              <a:rPr lang="ru-RU" sz="1200" b="1" kern="0" dirty="0" smtClean="0">
                <a:ln w="1905">
                  <a:noFill/>
                </a:ln>
                <a:solidFill>
                  <a:srgbClr val="1F497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заказе можно скорректировать вручную</a:t>
            </a:r>
            <a:endParaRPr kumimoji="0" lang="ru-RU" sz="1200" b="1" i="0" u="none" strike="noStrike" kern="0" cap="none" spc="0" normalizeH="0" baseline="0" noProof="0" dirty="0">
              <a:ln w="1905">
                <a:noFill/>
              </a:ln>
              <a:solidFill>
                <a:srgbClr val="1F497D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00192" y="3651870"/>
            <a:ext cx="2304256" cy="646331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/>
            </a:solidFill>
            <a:prstDash val="solid"/>
          </a:ln>
          <a:effectLst/>
        </p:spPr>
        <p:txBody>
          <a:bodyPr wrap="square" rtlCol="0">
            <a:spAutoFit/>
          </a:bodyPr>
          <a:lstStyle/>
          <a:p>
            <a:pPr lvl="0" algn="ctr"/>
            <a:r>
              <a:rPr lang="ru-RU" sz="1200" b="1" kern="0" dirty="0" smtClean="0">
                <a:ln w="1905">
                  <a:noFill/>
                </a:ln>
                <a:solidFill>
                  <a:srgbClr val="1F497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Или перераспределить весь заказ одного поставщика на других</a:t>
            </a:r>
            <a:endParaRPr kumimoji="0" lang="ru-RU" sz="1200" b="1" i="0" u="none" strike="noStrike" kern="0" cap="none" spc="0" normalizeH="0" baseline="0" noProof="0" dirty="0">
              <a:ln w="1905">
                <a:noFill/>
              </a:ln>
              <a:solidFill>
                <a:srgbClr val="1F497D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7812360" y="4227934"/>
            <a:ext cx="360040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28964" y="1228162"/>
            <a:ext cx="4332310" cy="234972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5718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2" grpId="0" animBg="1"/>
      <p:bldP spid="2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18" y="123478"/>
            <a:ext cx="8300132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139952" y="114186"/>
            <a:ext cx="4608512" cy="369332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/>
            </a:solidFill>
            <a:prstDash val="solid"/>
          </a:ln>
          <a:effectLst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 smtClean="0">
                <a:ln w="1905">
                  <a:noFill/>
                </a:ln>
                <a:solidFill>
                  <a:srgbClr val="1F497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Calibri"/>
                <a:ea typeface="+mn-ea"/>
                <a:cs typeface="+mn-cs"/>
              </a:rPr>
              <a:t>Главное меню программы – пункт </a:t>
            </a:r>
            <a:r>
              <a:rPr lang="ru-RU" b="1" kern="0" dirty="0" smtClean="0">
                <a:ln w="1905">
                  <a:noFill/>
                </a:ln>
                <a:solidFill>
                  <a:srgbClr val="1F497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Сервис</a:t>
            </a:r>
            <a:endParaRPr kumimoji="0" lang="ru-RU" sz="1800" b="1" i="0" u="none" strike="noStrike" kern="0" cap="none" spc="0" normalizeH="0" baseline="0" noProof="0" dirty="0">
              <a:ln w="1905">
                <a:noFill/>
              </a:ln>
              <a:solidFill>
                <a:srgbClr val="1F497D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123728" y="209042"/>
            <a:ext cx="648072" cy="18002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512306" y="496689"/>
            <a:ext cx="547526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512306" y="649089"/>
            <a:ext cx="547526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512306" y="801489"/>
            <a:ext cx="1195598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512306" y="936848"/>
            <a:ext cx="76355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2512306" y="1059582"/>
            <a:ext cx="979574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2512306" y="1203598"/>
            <a:ext cx="1872208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2512306" y="1311610"/>
            <a:ext cx="979574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2512306" y="1442830"/>
            <a:ext cx="619534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2512306" y="1595056"/>
            <a:ext cx="1051582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2501770" y="1761660"/>
            <a:ext cx="691542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0539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750"/>
                            </p:stCondLst>
                            <p:childTnLst>
                              <p:par>
                                <p:cTn id="1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250"/>
                            </p:stCondLst>
                            <p:childTnLst>
                              <p:par>
                                <p:cTn id="2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750"/>
                            </p:stCondLst>
                            <p:childTnLst>
                              <p:par>
                                <p:cTn id="3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500"/>
                            </p:stCondLst>
                            <p:childTnLst>
                              <p:par>
                                <p:cTn id="3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250"/>
                            </p:stCondLst>
                            <p:childTnLst>
                              <p:par>
                                <p:cTn id="4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9000"/>
                            </p:stCondLst>
                            <p:childTnLst>
                              <p:par>
                                <p:cTn id="4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9750"/>
                            </p:stCondLst>
                            <p:childTnLst>
                              <p:par>
                                <p:cTn id="4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500"/>
                            </p:stCondLst>
                            <p:childTnLst>
                              <p:par>
                                <p:cTn id="5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4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540" y="114504"/>
            <a:ext cx="8325925" cy="4983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112060" y="51470"/>
            <a:ext cx="3636403" cy="369332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/>
            </a:solidFill>
            <a:prstDash val="solid"/>
          </a:ln>
          <a:effectLst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kern="0" dirty="0">
                <a:ln w="1905">
                  <a:noFill/>
                </a:ln>
                <a:solidFill>
                  <a:srgbClr val="1F497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М</a:t>
            </a:r>
            <a:r>
              <a:rPr kumimoji="0" lang="ru-RU" sz="1800" b="1" i="0" u="none" strike="noStrike" kern="0" cap="none" spc="0" normalizeH="0" baseline="0" noProof="0" dirty="0" err="1" smtClean="0">
                <a:ln w="1905">
                  <a:noFill/>
                </a:ln>
                <a:solidFill>
                  <a:srgbClr val="1F497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Calibri"/>
                <a:ea typeface="+mn-ea"/>
                <a:cs typeface="+mn-cs"/>
              </a:rPr>
              <a:t>еню</a:t>
            </a:r>
            <a:r>
              <a:rPr kumimoji="0" lang="ru-RU" sz="1800" b="1" i="0" u="none" strike="noStrike" kern="0" cap="none" spc="0" normalizeH="0" baseline="0" noProof="0" dirty="0" smtClean="0">
                <a:ln w="1905">
                  <a:noFill/>
                </a:ln>
                <a:solidFill>
                  <a:srgbClr val="1F497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lang="ru-RU" b="1" kern="0" dirty="0" smtClean="0">
                <a:ln w="1905">
                  <a:noFill/>
                </a:ln>
                <a:solidFill>
                  <a:srgbClr val="1F497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Сервис </a:t>
            </a:r>
            <a:r>
              <a:rPr kumimoji="0" lang="ru-RU" sz="1800" b="1" i="0" u="none" strike="noStrike" kern="0" cap="none" spc="0" normalizeH="0" baseline="0" noProof="0" dirty="0" smtClean="0">
                <a:ln w="1905">
                  <a:noFill/>
                </a:ln>
                <a:solidFill>
                  <a:srgbClr val="1F497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Calibri"/>
                <a:ea typeface="+mn-ea"/>
                <a:cs typeface="+mn-cs"/>
              </a:rPr>
              <a:t>– пункт </a:t>
            </a:r>
            <a:r>
              <a:rPr lang="ru-RU" b="1" kern="0" dirty="0" smtClean="0">
                <a:ln w="1905">
                  <a:noFill/>
                </a:ln>
                <a:solidFill>
                  <a:srgbClr val="1F497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Настройки</a:t>
            </a:r>
            <a:endParaRPr kumimoji="0" lang="ru-RU" sz="1800" b="1" i="0" u="none" strike="noStrike" kern="0" cap="none" spc="0" normalizeH="0" baseline="0" noProof="0" dirty="0">
              <a:ln w="1905">
                <a:noFill/>
              </a:ln>
              <a:solidFill>
                <a:srgbClr val="1F497D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41530" y="501105"/>
            <a:ext cx="648072" cy="18002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470266" y="483518"/>
            <a:ext cx="4248472" cy="276999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/>
            </a:solidFill>
            <a:prstDash val="solid"/>
          </a:ln>
          <a:effectLst/>
        </p:spPr>
        <p:txBody>
          <a:bodyPr wrap="square" rtlCol="0">
            <a:spAutoFit/>
          </a:bodyPr>
          <a:lstStyle/>
          <a:p>
            <a:pPr lvl="0" algn="ctr"/>
            <a:r>
              <a:rPr lang="ru-RU" sz="1200" b="1" kern="0" dirty="0" smtClean="0">
                <a:ln w="1905">
                  <a:noFill/>
                </a:ln>
                <a:solidFill>
                  <a:srgbClr val="1F497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Настройки определяются для группы аптек одного профиля</a:t>
            </a:r>
            <a:endParaRPr kumimoji="0" lang="ru-RU" sz="1200" b="1" i="0" u="none" strike="noStrike" kern="0" cap="none" spc="0" normalizeH="0" baseline="0" noProof="0" dirty="0">
              <a:ln w="1905">
                <a:noFill/>
              </a:ln>
              <a:solidFill>
                <a:srgbClr val="1F497D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31940" y="935309"/>
            <a:ext cx="4248472" cy="646331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/>
            </a:solidFill>
            <a:prstDash val="solid"/>
          </a:ln>
          <a:effectLst/>
        </p:spPr>
        <p:txBody>
          <a:bodyPr wrap="square" rtlCol="0">
            <a:spAutoFit/>
          </a:bodyPr>
          <a:lstStyle/>
          <a:p>
            <a:pPr lvl="0" algn="ctr"/>
            <a:r>
              <a:rPr lang="ru-RU" sz="1200" b="1" kern="0" dirty="0">
                <a:ln w="1905">
                  <a:noFill/>
                </a:ln>
                <a:solidFill>
                  <a:srgbClr val="1F497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Для каждого профиля могут быть определены </a:t>
            </a:r>
            <a:r>
              <a:rPr lang="ru-RU" sz="1200" b="1" kern="0" dirty="0" smtClean="0">
                <a:ln w="1905">
                  <a:noFill/>
                </a:ln>
                <a:solidFill>
                  <a:srgbClr val="1F497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свои правила </a:t>
            </a:r>
            <a:r>
              <a:rPr lang="ru-RU" sz="1200" b="1" kern="0" dirty="0">
                <a:ln w="1905">
                  <a:noFill/>
                </a:ln>
                <a:solidFill>
                  <a:srgbClr val="1F497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обработки </a:t>
            </a:r>
            <a:r>
              <a:rPr lang="ru-RU" sz="1200" b="1" kern="0" dirty="0" err="1">
                <a:ln w="1905">
                  <a:noFill/>
                </a:ln>
                <a:solidFill>
                  <a:srgbClr val="1F497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дефектур</a:t>
            </a:r>
            <a:r>
              <a:rPr lang="ru-RU" sz="1200" b="1" kern="0" dirty="0">
                <a:ln w="1905">
                  <a:noFill/>
                </a:ln>
                <a:solidFill>
                  <a:srgbClr val="1F497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ru-RU" sz="1200" b="1" kern="0" dirty="0" smtClean="0">
                <a:ln w="1905">
                  <a:noFill/>
                </a:ln>
                <a:solidFill>
                  <a:srgbClr val="1F497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свои поставщики</a:t>
            </a:r>
            <a:r>
              <a:rPr lang="ru-RU" sz="1200" b="1" kern="0" dirty="0">
                <a:ln w="1905">
                  <a:noFill/>
                </a:ln>
                <a:solidFill>
                  <a:srgbClr val="1F497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ru-RU" sz="1200" b="1" kern="0" dirty="0" smtClean="0">
                <a:ln w="1905">
                  <a:noFill/>
                </a:ln>
                <a:solidFill>
                  <a:srgbClr val="1F497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свои перечни </a:t>
            </a:r>
            <a:r>
              <a:rPr lang="ru-RU" sz="1200" b="1" kern="0" dirty="0">
                <a:ln w="1905">
                  <a:noFill/>
                </a:ln>
                <a:solidFill>
                  <a:srgbClr val="1F497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обязательных </a:t>
            </a:r>
            <a:r>
              <a:rPr lang="ru-RU" sz="1200" b="1" kern="0" dirty="0" smtClean="0">
                <a:ln w="1905">
                  <a:noFill/>
                </a:ln>
                <a:solidFill>
                  <a:srgbClr val="1F497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товаров и другие настройки</a:t>
            </a:r>
            <a:endParaRPr kumimoji="0" lang="ru-RU" sz="1200" b="1" i="0" u="none" strike="noStrike" kern="0" cap="none" spc="0" normalizeH="0" baseline="0" noProof="0" dirty="0">
              <a:ln w="1905">
                <a:noFill/>
              </a:ln>
              <a:solidFill>
                <a:srgbClr val="1F497D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7608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25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7" grpId="1" animBg="1"/>
      <p:bldP spid="8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1540" y="134741"/>
            <a:ext cx="8325925" cy="49435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112060" y="51470"/>
            <a:ext cx="3636403" cy="369332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/>
            </a:solidFill>
            <a:prstDash val="solid"/>
          </a:ln>
          <a:effectLst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kern="0" dirty="0">
                <a:ln w="1905">
                  <a:noFill/>
                </a:ln>
                <a:solidFill>
                  <a:srgbClr val="1F497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М</a:t>
            </a:r>
            <a:r>
              <a:rPr kumimoji="0" lang="ru-RU" sz="1800" b="1" i="0" u="none" strike="noStrike" kern="0" cap="none" spc="0" normalizeH="0" baseline="0" noProof="0" dirty="0" err="1" smtClean="0">
                <a:ln w="1905">
                  <a:noFill/>
                </a:ln>
                <a:solidFill>
                  <a:srgbClr val="1F497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Calibri"/>
                <a:ea typeface="+mn-ea"/>
                <a:cs typeface="+mn-cs"/>
              </a:rPr>
              <a:t>еню</a:t>
            </a:r>
            <a:r>
              <a:rPr kumimoji="0" lang="ru-RU" sz="1800" b="1" i="0" u="none" strike="noStrike" kern="0" cap="none" spc="0" normalizeH="0" baseline="0" noProof="0" dirty="0" smtClean="0">
                <a:ln w="1905">
                  <a:noFill/>
                </a:ln>
                <a:solidFill>
                  <a:srgbClr val="1F497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lang="ru-RU" b="1" kern="0" dirty="0" smtClean="0">
                <a:ln w="1905">
                  <a:noFill/>
                </a:ln>
                <a:solidFill>
                  <a:srgbClr val="1F497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Сервис </a:t>
            </a:r>
            <a:r>
              <a:rPr kumimoji="0" lang="ru-RU" sz="1800" b="1" i="0" u="none" strike="noStrike" kern="0" cap="none" spc="0" normalizeH="0" baseline="0" noProof="0" dirty="0" smtClean="0">
                <a:ln w="1905">
                  <a:noFill/>
                </a:ln>
                <a:solidFill>
                  <a:srgbClr val="1F497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Calibri"/>
                <a:ea typeface="+mn-ea"/>
                <a:cs typeface="+mn-cs"/>
              </a:rPr>
              <a:t>– пункт </a:t>
            </a:r>
            <a:r>
              <a:rPr lang="ru-RU" b="1" kern="0" dirty="0" smtClean="0">
                <a:ln w="1905">
                  <a:noFill/>
                </a:ln>
                <a:solidFill>
                  <a:srgbClr val="1F497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Настройки</a:t>
            </a:r>
            <a:endParaRPr kumimoji="0" lang="ru-RU" sz="1800" b="1" i="0" u="none" strike="noStrike" kern="0" cap="none" spc="0" normalizeH="0" baseline="0" noProof="0" dirty="0">
              <a:ln w="1905">
                <a:noFill/>
              </a:ln>
              <a:solidFill>
                <a:srgbClr val="1F497D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673678" y="546525"/>
            <a:ext cx="648072" cy="18002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626895" y="483518"/>
            <a:ext cx="4050450" cy="461665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/>
            </a:solidFill>
            <a:prstDash val="solid"/>
          </a:ln>
          <a:effectLst/>
        </p:spPr>
        <p:txBody>
          <a:bodyPr wrap="square" rtlCol="0">
            <a:spAutoFit/>
          </a:bodyPr>
          <a:lstStyle/>
          <a:p>
            <a:pPr lvl="0" algn="ctr"/>
            <a:r>
              <a:rPr lang="ru-RU" sz="1200" b="1" kern="0" dirty="0" smtClean="0">
                <a:ln w="1905">
                  <a:noFill/>
                </a:ln>
                <a:solidFill>
                  <a:srgbClr val="1F497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Индивидуальные настройки</a:t>
            </a:r>
          </a:p>
          <a:p>
            <a:pPr lvl="0" algn="ctr"/>
            <a:r>
              <a:rPr lang="ru-RU" sz="1200" b="1" kern="0" dirty="0" smtClean="0">
                <a:ln w="1905">
                  <a:noFill/>
                </a:ln>
                <a:solidFill>
                  <a:srgbClr val="1F497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для каждого пользователя или группы пользователей</a:t>
            </a:r>
            <a:endParaRPr kumimoji="0" lang="ru-RU" sz="1200" b="1" i="0" u="none" strike="noStrike" kern="0" cap="none" spc="0" normalizeH="0" baseline="0" noProof="0" dirty="0">
              <a:ln w="1905">
                <a:noFill/>
              </a:ln>
              <a:solidFill>
                <a:srgbClr val="1F497D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971600" y="546525"/>
            <a:ext cx="702078" cy="16782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8307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250"/>
                            </p:stCondLst>
                            <p:childTnLst>
                              <p:par>
                                <p:cTn id="2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250"/>
                            </p:stCondLst>
                            <p:childTnLst>
                              <p:par>
                                <p:cTn id="2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1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7" grpId="1" animBg="1"/>
      <p:bldP spid="6" grpId="0" animBg="1"/>
      <p:bldP spid="8" grpId="0" animBg="1"/>
      <p:bldP spid="8" grpId="1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720</TotalTime>
  <Words>316</Words>
  <Application>Microsoft Office PowerPoint</Application>
  <PresentationFormat>Экран (16:9)</PresentationFormat>
  <Paragraphs>50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Тема Office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Mariya S. Ryavkina</dc:creator>
  <cp:lastModifiedBy>Mariya S. Ryavkina</cp:lastModifiedBy>
  <cp:revision>45</cp:revision>
  <dcterms:created xsi:type="dcterms:W3CDTF">2016-03-30T10:41:45Z</dcterms:created>
  <dcterms:modified xsi:type="dcterms:W3CDTF">2016-04-21T14:25:34Z</dcterms:modified>
</cp:coreProperties>
</file>